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77" r:id="rId6"/>
    <p:sldId id="262" r:id="rId7"/>
    <p:sldId id="302" r:id="rId8"/>
    <p:sldId id="261" r:id="rId9"/>
    <p:sldId id="268" r:id="rId10"/>
    <p:sldId id="263" r:id="rId11"/>
    <p:sldId id="303" r:id="rId12"/>
    <p:sldId id="270" r:id="rId13"/>
    <p:sldId id="264" r:id="rId14"/>
    <p:sldId id="305" r:id="rId15"/>
    <p:sldId id="304" r:id="rId16"/>
  </p:sldIdLst>
  <p:sldSz cx="9144000" cy="5143500" type="screen16x9"/>
  <p:notesSz cx="6858000" cy="9144000"/>
  <p:embeddedFontLst>
    <p:embeddedFont>
      <p:font typeface="Abel" panose="02000506030000020004" pitchFamily="2" charset="0"/>
      <p:regular r:id="rId18"/>
    </p:embeddedFont>
    <p:embeddedFont>
      <p:font typeface="Share Tech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6F5107-3B38-459B-9062-72279B76EBFD}">
  <a:tblStyle styleId="{346F5107-3B38-459B-9062-72279B76EB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8" y="44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98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e85277c2_0_4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e85277c2_0_4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2e85277c2_0_4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2e85277c2_0_4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65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e85277c2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2e85277c2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6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2d20e6a9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2d20e6a9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d20e6a9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d20e6a9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2e85277c2_0_4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2e85277c2_0_4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2e85277c2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2e85277c2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d20e6a94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d20e6a94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37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e8527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e8527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2e85277c2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2e85277c2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350" y="420225"/>
            <a:ext cx="44169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675" y="2337913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81700" y="-1396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66050" y="3657575"/>
            <a:ext cx="2909400" cy="290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-1035875" y="3858700"/>
            <a:ext cx="2207400" cy="22074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863825" y="3564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15500" y="23541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713400" y="3188100"/>
            <a:ext cx="4041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488569" y="3741700"/>
            <a:ext cx="445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3577350" y="510150"/>
            <a:ext cx="2976600" cy="2976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2430600" y="2102850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14475" y="706900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"/>
          </p:nvPr>
        </p:nvSpPr>
        <p:spPr>
          <a:xfrm>
            <a:off x="713400" y="1751013"/>
            <a:ext cx="2694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50000" y="-1199175"/>
            <a:ext cx="3242100" cy="3242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3238550" y="-214670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6500" y="3183350"/>
            <a:ext cx="4210200" cy="4210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238550" y="3392325"/>
            <a:ext cx="2667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"/>
          </p:nvPr>
        </p:nvSpPr>
        <p:spPr>
          <a:xfrm>
            <a:off x="2087250" y="1890338"/>
            <a:ext cx="49695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400" b="1"/>
            </a:lvl9pPr>
          </a:lstStyle>
          <a:p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 rot="10800000">
            <a:off x="5616663" y="1088700"/>
            <a:ext cx="3559050" cy="1211775"/>
            <a:chOff x="-365050" y="-837825"/>
            <a:chExt cx="3559050" cy="1211775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6" name="Google Shape;226;p24"/>
          <p:cNvGrpSpPr/>
          <p:nvPr/>
        </p:nvGrpSpPr>
        <p:grpSpPr>
          <a:xfrm>
            <a:off x="-31712" y="3392325"/>
            <a:ext cx="3559050" cy="1211775"/>
            <a:chOff x="-365050" y="-837825"/>
            <a:chExt cx="3559050" cy="1211775"/>
          </a:xfrm>
        </p:grpSpPr>
        <p:cxnSp>
          <p:nvCxnSpPr>
            <p:cNvPr id="227" name="Google Shape;227;p2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4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445675" y="16561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-2345775" y="-23633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8"/>
          <p:cNvGrpSpPr/>
          <p:nvPr/>
        </p:nvGrpSpPr>
        <p:grpSpPr>
          <a:xfrm rot="10800000" flipH="1">
            <a:off x="-28950" y="4604104"/>
            <a:ext cx="6791775" cy="567596"/>
            <a:chOff x="279125" y="-193646"/>
            <a:chExt cx="6791775" cy="567596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5" name="Google Shape;265;p28"/>
          <p:cNvGrpSpPr/>
          <p:nvPr/>
        </p:nvGrpSpPr>
        <p:grpSpPr>
          <a:xfrm flipH="1">
            <a:off x="2361825" y="-14671"/>
            <a:ext cx="6791775" cy="567596"/>
            <a:chOff x="279125" y="-193646"/>
            <a:chExt cx="6791775" cy="567596"/>
          </a:xfrm>
        </p:grpSpPr>
        <p:cxnSp>
          <p:nvCxnSpPr>
            <p:cNvPr id="266" name="Google Shape;266;p28"/>
            <p:cNvCxnSpPr/>
            <p:nvPr/>
          </p:nvCxnSpPr>
          <p:spPr>
            <a:xfrm>
              <a:off x="279125" y="-193646"/>
              <a:ext cx="564000" cy="56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839600" y="373950"/>
              <a:ext cx="623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68" name="Google Shape;268;p28"/>
          <p:cNvGrpSpPr/>
          <p:nvPr/>
        </p:nvGrpSpPr>
        <p:grpSpPr>
          <a:xfrm rot="5400000">
            <a:off x="8131265" y="1121612"/>
            <a:ext cx="987245" cy="256500"/>
            <a:chOff x="713275" y="4065425"/>
            <a:chExt cx="987245" cy="256500"/>
          </a:xfrm>
        </p:grpSpPr>
        <p:sp>
          <p:nvSpPr>
            <p:cNvPr id="269" name="Google Shape;269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5400000">
            <a:off x="25490" y="3765388"/>
            <a:ext cx="987245" cy="256500"/>
            <a:chOff x="713275" y="4065425"/>
            <a:chExt cx="987245" cy="256500"/>
          </a:xfrm>
        </p:grpSpPr>
        <p:sp>
          <p:nvSpPr>
            <p:cNvPr id="273" name="Google Shape;273;p2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542450" y="3501600"/>
            <a:ext cx="3161100" cy="31611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401" y="3936588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76375" y="464863"/>
            <a:ext cx="987245" cy="256500"/>
            <a:chOff x="713275" y="4065425"/>
            <a:chExt cx="987245" cy="256500"/>
          </a:xfrm>
        </p:grpSpPr>
        <p:sp>
          <p:nvSpPr>
            <p:cNvPr id="19" name="Google Shape;19;p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2255875" y="-285107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6728725" y="273305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-14106" y="4439744"/>
            <a:ext cx="2913450" cy="579363"/>
            <a:chOff x="267350" y="-205412"/>
            <a:chExt cx="2913450" cy="579363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 rot="10800000">
            <a:off x="6244656" y="124394"/>
            <a:ext cx="2913450" cy="579363"/>
            <a:chOff x="267350" y="-205412"/>
            <a:chExt cx="2913450" cy="579363"/>
          </a:xfrm>
        </p:grpSpPr>
        <p:cxnSp>
          <p:nvCxnSpPr>
            <p:cNvPr id="48" name="Google Shape;48;p6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6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-1847350" y="2963200"/>
            <a:ext cx="4191000" cy="41910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67200" y="-21446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8525" y="3463225"/>
            <a:ext cx="3438600" cy="34386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968625" y="1569900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966525" y="2403900"/>
            <a:ext cx="404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6812650" y="-1965225"/>
            <a:ext cx="4165200" cy="4165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300" y="18851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81527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720300" y="2193500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3" hasCustomPrompt="1"/>
          </p:nvPr>
        </p:nvSpPr>
        <p:spPr>
          <a:xfrm>
            <a:off x="3350624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4" hasCustomPrompt="1"/>
          </p:nvPr>
        </p:nvSpPr>
        <p:spPr>
          <a:xfrm>
            <a:off x="5885697" y="1238250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5" hasCustomPrompt="1"/>
          </p:nvPr>
        </p:nvSpPr>
        <p:spPr>
          <a:xfrm>
            <a:off x="814575" y="3027797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3255370" y="18851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257550" y="2193500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5790440" y="1875725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792551" y="2199975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1421" y="3664251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721422" y="3967466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0624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7" hasCustomPrompt="1"/>
          </p:nvPr>
        </p:nvSpPr>
        <p:spPr>
          <a:xfrm>
            <a:off x="5885697" y="3027775"/>
            <a:ext cx="623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8"/>
          </p:nvPr>
        </p:nvSpPr>
        <p:spPr>
          <a:xfrm>
            <a:off x="3255370" y="3673675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9"/>
          </p:nvPr>
        </p:nvSpPr>
        <p:spPr>
          <a:xfrm>
            <a:off x="3256575" y="3960987"/>
            <a:ext cx="2385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0"/>
          </p:nvPr>
        </p:nvSpPr>
        <p:spPr>
          <a:xfrm>
            <a:off x="5790440" y="3665250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1"/>
          </p:nvPr>
        </p:nvSpPr>
        <p:spPr>
          <a:xfrm>
            <a:off x="5792551" y="3967463"/>
            <a:ext cx="2384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10800000" flipH="1">
            <a:off x="-15825" y="153044"/>
            <a:ext cx="2913450" cy="579363"/>
            <a:chOff x="267350" y="-205412"/>
            <a:chExt cx="2913450" cy="579363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flipH="1">
            <a:off x="6246375" y="4411094"/>
            <a:ext cx="2913450" cy="579363"/>
            <a:chOff x="267350" y="-205412"/>
            <a:chExt cx="2913450" cy="579363"/>
          </a:xfrm>
        </p:grpSpPr>
        <p:cxnSp>
          <p:nvCxnSpPr>
            <p:cNvPr id="111" name="Google Shape;111;p13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4033988" y="-3644925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"/>
          </p:nvPr>
        </p:nvSpPr>
        <p:spPr>
          <a:xfrm>
            <a:off x="716075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4"/>
          </p:nvPr>
        </p:nvSpPr>
        <p:spPr>
          <a:xfrm>
            <a:off x="3439507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hasCustomPrompt="1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7" hasCustomPrompt="1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8" hasCustomPrompt="1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rot="10800000" flipH="1">
            <a:off x="-9525" y="287794"/>
            <a:ext cx="2913450" cy="579363"/>
            <a:chOff x="267350" y="-205412"/>
            <a:chExt cx="2913450" cy="579363"/>
          </a:xfrm>
        </p:grpSpPr>
        <p:cxnSp>
          <p:nvCxnSpPr>
            <p:cNvPr id="126" name="Google Shape;126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8" name="Google Shape;128;p14"/>
          <p:cNvGrpSpPr/>
          <p:nvPr/>
        </p:nvGrpSpPr>
        <p:grpSpPr>
          <a:xfrm flipH="1">
            <a:off x="6246375" y="4314419"/>
            <a:ext cx="2913450" cy="579363"/>
            <a:chOff x="267350" y="-205412"/>
            <a:chExt cx="2913450" cy="579363"/>
          </a:xfrm>
        </p:grpSpPr>
        <p:cxnSp>
          <p:nvCxnSpPr>
            <p:cNvPr id="129" name="Google Shape;129;p14"/>
            <p:cNvCxnSpPr/>
            <p:nvPr/>
          </p:nvCxnSpPr>
          <p:spPr>
            <a:xfrm>
              <a:off x="267350" y="-205412"/>
              <a:ext cx="575700" cy="575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4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1712850" y="-36411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16061" y="2058813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2"/>
          </p:nvPr>
        </p:nvSpPr>
        <p:spPr>
          <a:xfrm>
            <a:off x="716075" y="2418990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3439499" y="28208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4"/>
          </p:nvPr>
        </p:nvSpPr>
        <p:spPr>
          <a:xfrm>
            <a:off x="3439507" y="31810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5"/>
          </p:nvPr>
        </p:nvSpPr>
        <p:spPr>
          <a:xfrm>
            <a:off x="6162949" y="1595438"/>
            <a:ext cx="2265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Share Tech"/>
              <a:buNone/>
              <a:defRPr sz="1800" b="1">
                <a:latin typeface="Share Tech"/>
                <a:ea typeface="Share Tech"/>
                <a:cs typeface="Share Tech"/>
                <a:sym typeface="Share Te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None/>
              <a:defRPr b="1"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6"/>
          </p:nvPr>
        </p:nvSpPr>
        <p:spPr>
          <a:xfrm>
            <a:off x="6162951" y="195561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487620" y="186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70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1"/>
          <p:cNvGrpSpPr/>
          <p:nvPr/>
        </p:nvGrpSpPr>
        <p:grpSpPr>
          <a:xfrm flipH="1">
            <a:off x="5249200" y="3311600"/>
            <a:ext cx="3971000" cy="1636900"/>
            <a:chOff x="-790200" y="-1262950"/>
            <a:chExt cx="3971000" cy="1636900"/>
          </a:xfrm>
        </p:grpSpPr>
        <p:cxnSp>
          <p:nvCxnSpPr>
            <p:cNvPr id="294" name="Google Shape;294;p31"/>
            <p:cNvCxnSpPr/>
            <p:nvPr/>
          </p:nvCxnSpPr>
          <p:spPr>
            <a:xfrm>
              <a:off x="-790200" y="-1262950"/>
              <a:ext cx="1633200" cy="1633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1"/>
            <p:cNvCxnSpPr/>
            <p:nvPr/>
          </p:nvCxnSpPr>
          <p:spPr>
            <a:xfrm>
              <a:off x="839600" y="373950"/>
              <a:ext cx="234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1028" name="Picture 4" descr="Five Cities Say Yes to Autonomous Vehicles - Supertrends">
            <a:extLst>
              <a:ext uri="{FF2B5EF4-FFF2-40B4-BE49-F238E27FC236}">
                <a16:creationId xmlns:a16="http://schemas.microsoft.com/office/drawing/2014/main" id="{C2C60574-1328-E078-84EC-62F56E2C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61" y="1461192"/>
            <a:ext cx="6247879" cy="416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" name="Google Shape;285;p31"/>
          <p:cNvSpPr/>
          <p:nvPr/>
        </p:nvSpPr>
        <p:spPr>
          <a:xfrm>
            <a:off x="332275" y="319249"/>
            <a:ext cx="5121600" cy="334757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58000" y="3066057"/>
            <a:ext cx="4416900" cy="461700"/>
          </a:xfrm>
          <a:prstGeom prst="snip2DiagRect">
            <a:avLst>
              <a:gd name="adj1" fmla="val 0"/>
              <a:gd name="adj2" fmla="val 414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ctrTitle"/>
          </p:nvPr>
        </p:nvSpPr>
        <p:spPr>
          <a:xfrm>
            <a:off x="559580" y="975289"/>
            <a:ext cx="4959600" cy="20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/>
              <a:t>Passenger</a:t>
            </a:r>
            <a:r>
              <a:rPr lang="tr-TR" sz="4000" dirty="0"/>
              <a:t> </a:t>
            </a:r>
            <a:r>
              <a:rPr lang="tr-TR" sz="4000" dirty="0" err="1"/>
              <a:t>Emotion</a:t>
            </a:r>
            <a:r>
              <a:rPr lang="tr-TR" sz="4000" dirty="0"/>
              <a:t> </a:t>
            </a:r>
            <a:r>
              <a:rPr lang="tr-TR" sz="4000" dirty="0" err="1"/>
              <a:t>Recognition</a:t>
            </a:r>
            <a:r>
              <a:rPr lang="tr-TR" sz="4000" dirty="0"/>
              <a:t> </a:t>
            </a:r>
            <a:r>
              <a:rPr lang="tr-TR" sz="4000" dirty="0" err="1"/>
              <a:t>System</a:t>
            </a:r>
            <a:r>
              <a:rPr lang="tr-TR" sz="4000" dirty="0"/>
              <a:t> </a:t>
            </a: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Autonomous</a:t>
            </a:r>
            <a:r>
              <a:rPr lang="tr-TR" sz="4000" dirty="0"/>
              <a:t> </a:t>
            </a:r>
            <a:r>
              <a:rPr lang="tr-TR" sz="4000" dirty="0" err="1"/>
              <a:t>Public</a:t>
            </a:r>
            <a:r>
              <a:rPr lang="tr-TR" sz="4000" dirty="0"/>
              <a:t> </a:t>
            </a:r>
            <a:r>
              <a:rPr lang="tr-TR" sz="4000" dirty="0" err="1"/>
              <a:t>Transports</a:t>
            </a:r>
            <a:endParaRPr sz="4000"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1030675" y="3082976"/>
            <a:ext cx="3852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H. Sebla KARABUNAR</a:t>
            </a:r>
            <a:endParaRPr b="1" dirty="0"/>
          </a:p>
        </p:txBody>
      </p:sp>
      <p:grpSp>
        <p:nvGrpSpPr>
          <p:cNvPr id="289" name="Google Shape;289;p31"/>
          <p:cNvGrpSpPr/>
          <p:nvPr/>
        </p:nvGrpSpPr>
        <p:grpSpPr>
          <a:xfrm>
            <a:off x="713275" y="3758793"/>
            <a:ext cx="987245" cy="256500"/>
            <a:chOff x="713275" y="4065425"/>
            <a:chExt cx="987245" cy="256500"/>
          </a:xfrm>
        </p:grpSpPr>
        <p:sp>
          <p:nvSpPr>
            <p:cNvPr id="290" name="Google Shape;290;p31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1"/>
          <p:cNvGrpSpPr/>
          <p:nvPr/>
        </p:nvGrpSpPr>
        <p:grpSpPr>
          <a:xfrm>
            <a:off x="5205411" y="-75307"/>
            <a:ext cx="1728661" cy="837300"/>
            <a:chOff x="5205411" y="-75307"/>
            <a:chExt cx="1728661" cy="837300"/>
          </a:xfrm>
        </p:grpSpPr>
        <p:cxnSp>
          <p:nvCxnSpPr>
            <p:cNvPr id="297" name="Google Shape;297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8" name="Google Shape;298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99" name="Google Shape;299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0" name="Google Shape;300;p31"/>
          <p:cNvGrpSpPr/>
          <p:nvPr/>
        </p:nvGrpSpPr>
        <p:grpSpPr>
          <a:xfrm rot="10800000">
            <a:off x="1821299" y="4404518"/>
            <a:ext cx="1728661" cy="837300"/>
            <a:chOff x="5205411" y="-75307"/>
            <a:chExt cx="1728661" cy="837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8"/>
          <p:cNvGrpSpPr/>
          <p:nvPr/>
        </p:nvGrpSpPr>
        <p:grpSpPr>
          <a:xfrm>
            <a:off x="414473" y="265408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42282" y="4593992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B2A663B-49AF-988A-6F3A-F3E9F8D6E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40111"/>
              </p:ext>
            </p:extLst>
          </p:nvPr>
        </p:nvGraphicFramePr>
        <p:xfrm>
          <a:off x="157904" y="2216556"/>
          <a:ext cx="3694429" cy="792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20763">
                  <a:extLst>
                    <a:ext uri="{9D8B030D-6E8A-4147-A177-3AD203B41FA5}">
                      <a16:colId xmlns:a16="http://schemas.microsoft.com/office/drawing/2014/main" val="4267069908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582393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2000" b="1" dirty="0"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VALIDATION ACCURACY</a:t>
                      </a:r>
                      <a:endParaRPr lang="en-US" sz="2000" b="1" dirty="0"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b="1" dirty="0"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65.22%</a:t>
                      </a:r>
                      <a:endParaRPr lang="en-US" sz="2000" b="1" dirty="0"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b="1" dirty="0">
                          <a:solidFill>
                            <a:schemeClr val="bg1"/>
                          </a:solidFill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TRAINING ACCURACY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b="1" dirty="0">
                          <a:solidFill>
                            <a:schemeClr val="bg1"/>
                          </a:solidFill>
                          <a:latin typeface="Share Tech" panose="020B0604020202020204" charset="0"/>
                          <a:cs typeface="Sabon Next LT" panose="020B0502040204020203" pitchFamily="2" charset="0"/>
                        </a:rPr>
                        <a:t>71.73%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Share Tech" panose="020B0604020202020204" charset="0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5589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81A6B2-EE8B-DEDA-BF42-F38EA3571DD5}"/>
              </a:ext>
            </a:extLst>
          </p:cNvPr>
          <p:cNvSpPr/>
          <p:nvPr/>
        </p:nvSpPr>
        <p:spPr>
          <a:xfrm>
            <a:off x="4233017" y="1020505"/>
            <a:ext cx="4224207" cy="3213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F05A-18FE-7882-1CE3-CA5D0B26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95"/>
          <a:stretch/>
        </p:blipFill>
        <p:spPr bwMode="auto">
          <a:xfrm>
            <a:off x="4233017" y="1026459"/>
            <a:ext cx="4332626" cy="32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2E02CCE-E3E2-BEF1-EC37-7690D8131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b="2940"/>
          <a:stretch/>
        </p:blipFill>
        <p:spPr bwMode="auto">
          <a:xfrm>
            <a:off x="6013152" y="0"/>
            <a:ext cx="31308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FUTURE WORK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3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99142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095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/>
          <p:nvPr/>
        </p:nvSpPr>
        <p:spPr>
          <a:xfrm>
            <a:off x="3351438" y="2518825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6074875" y="1293425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628025" y="1756800"/>
            <a:ext cx="2441100" cy="1887600"/>
          </a:xfrm>
          <a:prstGeom prst="snip2DiagRect">
            <a:avLst>
              <a:gd name="adj1" fmla="val 0"/>
              <a:gd name="adj2" fmla="val 16376"/>
            </a:avLst>
          </a:prstGeom>
          <a:solidFill>
            <a:srgbClr val="030325">
              <a:alpha val="31279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45"/>
          <p:cNvSpPr txBox="1">
            <a:spLocks noGrp="1"/>
          </p:cNvSpPr>
          <p:nvPr>
            <p:ph type="title"/>
          </p:nvPr>
        </p:nvSpPr>
        <p:spPr>
          <a:xfrm>
            <a:off x="744792" y="354356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STRENGTHS AND CONCERNS</a:t>
            </a:r>
            <a:endParaRPr sz="3500" dirty="0"/>
          </a:p>
        </p:txBody>
      </p:sp>
      <p:sp>
        <p:nvSpPr>
          <p:cNvPr id="631" name="Google Shape;631;p45"/>
          <p:cNvSpPr txBox="1">
            <a:spLocks noGrp="1"/>
          </p:cNvSpPr>
          <p:nvPr>
            <p:ph type="subTitle" idx="2"/>
          </p:nvPr>
        </p:nvSpPr>
        <p:spPr>
          <a:xfrm>
            <a:off x="716075" y="2226486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POSITION OF THE CAMERAS</a:t>
            </a:r>
          </a:p>
        </p:txBody>
      </p:sp>
      <p:sp>
        <p:nvSpPr>
          <p:cNvPr id="636" name="Google Shape;636;p45"/>
          <p:cNvSpPr/>
          <p:nvPr/>
        </p:nvSpPr>
        <p:spPr>
          <a:xfrm>
            <a:off x="2449761" y="1487401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3501036" y="2192951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6194861" y="1006494"/>
            <a:ext cx="545400" cy="512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4501900" y="1816138"/>
            <a:ext cx="987245" cy="256500"/>
            <a:chOff x="713275" y="4065425"/>
            <a:chExt cx="987245" cy="256500"/>
          </a:xfrm>
        </p:grpSpPr>
        <p:sp>
          <p:nvSpPr>
            <p:cNvPr id="649" name="Google Shape;64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5"/>
          <p:cNvGrpSpPr/>
          <p:nvPr/>
        </p:nvGrpSpPr>
        <p:grpSpPr>
          <a:xfrm rot="10800000">
            <a:off x="7111950" y="3998200"/>
            <a:ext cx="2070925" cy="640750"/>
            <a:chOff x="205975" y="-266800"/>
            <a:chExt cx="2070925" cy="640750"/>
          </a:xfrm>
        </p:grpSpPr>
        <p:cxnSp>
          <p:nvCxnSpPr>
            <p:cNvPr id="653" name="Google Shape;653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839600" y="373950"/>
              <a:ext cx="143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5" name="Google Shape;655;p45"/>
          <p:cNvGrpSpPr/>
          <p:nvPr/>
        </p:nvGrpSpPr>
        <p:grpSpPr>
          <a:xfrm rot="10800000" flipH="1">
            <a:off x="-38875" y="4406425"/>
            <a:ext cx="2642425" cy="640750"/>
            <a:chOff x="205975" y="-266800"/>
            <a:chExt cx="2642425" cy="640750"/>
          </a:xfrm>
        </p:grpSpPr>
        <p:cxnSp>
          <p:nvCxnSpPr>
            <p:cNvPr id="656" name="Google Shape;656;p45"/>
            <p:cNvCxnSpPr/>
            <p:nvPr/>
          </p:nvCxnSpPr>
          <p:spPr>
            <a:xfrm>
              <a:off x="205975" y="-266800"/>
              <a:ext cx="637200" cy="637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39600" y="373950"/>
              <a:ext cx="20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1354953" y="3897150"/>
            <a:ext cx="987245" cy="256500"/>
            <a:chOff x="713275" y="4065425"/>
            <a:chExt cx="987245" cy="256500"/>
          </a:xfrm>
        </p:grpSpPr>
        <p:sp>
          <p:nvSpPr>
            <p:cNvPr id="659" name="Google Shape;659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5"/>
          <p:cNvGrpSpPr/>
          <p:nvPr/>
        </p:nvGrpSpPr>
        <p:grpSpPr>
          <a:xfrm>
            <a:off x="6801828" y="3461363"/>
            <a:ext cx="987245" cy="256500"/>
            <a:chOff x="713275" y="4065425"/>
            <a:chExt cx="987245" cy="256500"/>
          </a:xfrm>
        </p:grpSpPr>
        <p:sp>
          <p:nvSpPr>
            <p:cNvPr id="663" name="Google Shape;663;p4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31;p45">
            <a:extLst>
              <a:ext uri="{FF2B5EF4-FFF2-40B4-BE49-F238E27FC236}">
                <a16:creationId xmlns:a16="http://schemas.microsoft.com/office/drawing/2014/main" id="{01D7675C-10E9-CF68-57E1-922B35644F4E}"/>
              </a:ext>
            </a:extLst>
          </p:cNvPr>
          <p:cNvSpPr txBox="1">
            <a:spLocks/>
          </p:cNvSpPr>
          <p:nvPr/>
        </p:nvSpPr>
        <p:spPr>
          <a:xfrm>
            <a:off x="3428566" y="3010223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PASSENGER PRIVACY</a:t>
            </a:r>
          </a:p>
        </p:txBody>
      </p:sp>
      <p:grpSp>
        <p:nvGrpSpPr>
          <p:cNvPr id="9" name="Google Shape;7751;p73">
            <a:extLst>
              <a:ext uri="{FF2B5EF4-FFF2-40B4-BE49-F238E27FC236}">
                <a16:creationId xmlns:a16="http://schemas.microsoft.com/office/drawing/2014/main" id="{E2E8A3C6-9784-21FB-96AB-C73254FC1E67}"/>
              </a:ext>
            </a:extLst>
          </p:cNvPr>
          <p:cNvGrpSpPr/>
          <p:nvPr/>
        </p:nvGrpSpPr>
        <p:grpSpPr>
          <a:xfrm>
            <a:off x="6322560" y="1057104"/>
            <a:ext cx="290001" cy="355258"/>
            <a:chOff x="-45277900" y="3938500"/>
            <a:chExt cx="244975" cy="300100"/>
          </a:xfrm>
          <a:solidFill>
            <a:schemeClr val="tx2"/>
          </a:solidFill>
        </p:grpSpPr>
        <p:sp>
          <p:nvSpPr>
            <p:cNvPr id="10" name="Google Shape;7752;p73">
              <a:extLst>
                <a:ext uri="{FF2B5EF4-FFF2-40B4-BE49-F238E27FC236}">
                  <a16:creationId xmlns:a16="http://schemas.microsoft.com/office/drawing/2014/main" id="{9B9B3DB1-3230-819D-6842-D0ACC77CCEC5}"/>
                </a:ext>
              </a:extLst>
            </p:cNvPr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53;p73">
              <a:extLst>
                <a:ext uri="{FF2B5EF4-FFF2-40B4-BE49-F238E27FC236}">
                  <a16:creationId xmlns:a16="http://schemas.microsoft.com/office/drawing/2014/main" id="{2A85D1E6-D5A1-DAEC-FEE3-7BD2BEC8D97D}"/>
                </a:ext>
              </a:extLst>
            </p:cNvPr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54;p73">
              <a:extLst>
                <a:ext uri="{FF2B5EF4-FFF2-40B4-BE49-F238E27FC236}">
                  <a16:creationId xmlns:a16="http://schemas.microsoft.com/office/drawing/2014/main" id="{93C8D5F8-B768-8922-8D59-857ADA36DEE2}"/>
                </a:ext>
              </a:extLst>
            </p:cNvPr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55;p73">
              <a:extLst>
                <a:ext uri="{FF2B5EF4-FFF2-40B4-BE49-F238E27FC236}">
                  <a16:creationId xmlns:a16="http://schemas.microsoft.com/office/drawing/2014/main" id="{F4AD525B-FFCD-C720-3495-453FFC283447}"/>
                </a:ext>
              </a:extLst>
            </p:cNvPr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631;p45">
            <a:extLst>
              <a:ext uri="{FF2B5EF4-FFF2-40B4-BE49-F238E27FC236}">
                <a16:creationId xmlns:a16="http://schemas.microsoft.com/office/drawing/2014/main" id="{0B9F194E-FA39-7CCD-5642-06DF48008A2F}"/>
              </a:ext>
            </a:extLst>
          </p:cNvPr>
          <p:cNvSpPr txBox="1">
            <a:spLocks/>
          </p:cNvSpPr>
          <p:nvPr/>
        </p:nvSpPr>
        <p:spPr>
          <a:xfrm>
            <a:off x="6171806" y="1797700"/>
            <a:ext cx="22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tr-TR" sz="2500" b="1" dirty="0">
                <a:latin typeface="Share Tech" panose="020B0604020202020204" charset="0"/>
              </a:rPr>
              <a:t>HUGE STORAGE REQUIREMENTS</a:t>
            </a:r>
          </a:p>
        </p:txBody>
      </p:sp>
      <p:grpSp>
        <p:nvGrpSpPr>
          <p:cNvPr id="19" name="Google Shape;7144;p72">
            <a:extLst>
              <a:ext uri="{FF2B5EF4-FFF2-40B4-BE49-F238E27FC236}">
                <a16:creationId xmlns:a16="http://schemas.microsoft.com/office/drawing/2014/main" id="{072CC6C2-7CDE-0E35-D2AC-C62353391DFD}"/>
              </a:ext>
            </a:extLst>
          </p:cNvPr>
          <p:cNvGrpSpPr/>
          <p:nvPr/>
        </p:nvGrpSpPr>
        <p:grpSpPr>
          <a:xfrm>
            <a:off x="3580619" y="2237859"/>
            <a:ext cx="358099" cy="358099"/>
            <a:chOff x="-57568775" y="3198925"/>
            <a:chExt cx="318225" cy="318225"/>
          </a:xfrm>
          <a:solidFill>
            <a:schemeClr val="bg1"/>
          </a:solidFill>
        </p:grpSpPr>
        <p:sp>
          <p:nvSpPr>
            <p:cNvPr id="20" name="Google Shape;7145;p72">
              <a:extLst>
                <a:ext uri="{FF2B5EF4-FFF2-40B4-BE49-F238E27FC236}">
                  <a16:creationId xmlns:a16="http://schemas.microsoft.com/office/drawing/2014/main" id="{96BF6891-F0B1-EB5C-FB7C-7A406937C040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46;p72">
              <a:extLst>
                <a:ext uri="{FF2B5EF4-FFF2-40B4-BE49-F238E27FC236}">
                  <a16:creationId xmlns:a16="http://schemas.microsoft.com/office/drawing/2014/main" id="{7D07CB14-7882-2DA8-5182-B2A13B238970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47;p72">
              <a:extLst>
                <a:ext uri="{FF2B5EF4-FFF2-40B4-BE49-F238E27FC236}">
                  <a16:creationId xmlns:a16="http://schemas.microsoft.com/office/drawing/2014/main" id="{8F843F6E-9C4D-C1EC-2D48-27D38A015D9D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48;p72">
              <a:extLst>
                <a:ext uri="{FF2B5EF4-FFF2-40B4-BE49-F238E27FC236}">
                  <a16:creationId xmlns:a16="http://schemas.microsoft.com/office/drawing/2014/main" id="{BA4CFB14-615B-2B4F-9AED-CEFB057D5A35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49;p72">
              <a:extLst>
                <a:ext uri="{FF2B5EF4-FFF2-40B4-BE49-F238E27FC236}">
                  <a16:creationId xmlns:a16="http://schemas.microsoft.com/office/drawing/2014/main" id="{1DC41AEE-419F-AFE2-652B-1D106A1FBAC0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50;p72">
              <a:extLst>
                <a:ext uri="{FF2B5EF4-FFF2-40B4-BE49-F238E27FC236}">
                  <a16:creationId xmlns:a16="http://schemas.microsoft.com/office/drawing/2014/main" id="{7E891A48-CC25-9DBE-3B76-A80BAA3CBE5B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Graphic 26" descr="Camera with solid fill">
            <a:extLst>
              <a:ext uri="{FF2B5EF4-FFF2-40B4-BE49-F238E27FC236}">
                <a16:creationId xmlns:a16="http://schemas.microsoft.com/office/drawing/2014/main" id="{B05CFF28-C5D4-52B3-EC28-3A6EA2CF5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7845" y="1490564"/>
            <a:ext cx="449232" cy="449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ONIQ 5-based robotaxi | Hyundai Worldwide">
            <a:extLst>
              <a:ext uri="{FF2B5EF4-FFF2-40B4-BE49-F238E27FC236}">
                <a16:creationId xmlns:a16="http://schemas.microsoft.com/office/drawing/2014/main" id="{FAFE06F9-FA7C-0C72-1C9D-8A0EECC2A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19" b="17685"/>
          <a:stretch/>
        </p:blipFill>
        <p:spPr bwMode="auto">
          <a:xfrm>
            <a:off x="3550440" y="1905000"/>
            <a:ext cx="5627428" cy="325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" name="Google Shape;489;p39"/>
          <p:cNvSpPr/>
          <p:nvPr/>
        </p:nvSpPr>
        <p:spPr>
          <a:xfrm rot="10800000" flipH="1">
            <a:off x="0" y="0"/>
            <a:ext cx="5010300" cy="3381300"/>
          </a:xfrm>
          <a:prstGeom prst="snip1Rect">
            <a:avLst>
              <a:gd name="adj" fmla="val 438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/>
          </p:nvPr>
        </p:nvSpPr>
        <p:spPr>
          <a:xfrm>
            <a:off x="714475" y="543272"/>
            <a:ext cx="26943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latin typeface="Share Tech" panose="020B0604020202020204" charset="0"/>
              </a:rPr>
              <a:t>FUTURE WORK</a:t>
            </a:r>
            <a:endParaRPr sz="3500" dirty="0">
              <a:latin typeface="Share Tech" panose="020B0604020202020204" charset="0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1"/>
          </p:nvPr>
        </p:nvSpPr>
        <p:spPr>
          <a:xfrm>
            <a:off x="466488" y="1344241"/>
            <a:ext cx="3778941" cy="2134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Dataset</a:t>
            </a:r>
            <a:r>
              <a:rPr lang="tr-TR" sz="2000" b="1" dirty="0">
                <a:latin typeface="Share Tech" panose="020B0604020202020204" charset="0"/>
              </a:rPr>
              <a:t> can be </a:t>
            </a:r>
            <a:r>
              <a:rPr lang="tr-TR" sz="2000" b="1" dirty="0" err="1">
                <a:latin typeface="Share Tech" panose="020B0604020202020204" charset="0"/>
              </a:rPr>
              <a:t>extended</a:t>
            </a:r>
            <a:r>
              <a:rPr lang="tr-TR" sz="2000" b="1" dirty="0">
                <a:latin typeface="Share Tech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latin typeface="Share Tech" panose="020B0604020202020204" charset="0"/>
              </a:rPr>
              <a:t>A </a:t>
            </a:r>
            <a:r>
              <a:rPr lang="tr-TR" sz="2000" b="1" dirty="0" err="1">
                <a:latin typeface="Share Tech" panose="020B0604020202020204" charset="0"/>
              </a:rPr>
              <a:t>more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accurate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library</a:t>
            </a:r>
            <a:r>
              <a:rPr lang="tr-TR" sz="2000" b="1" dirty="0">
                <a:latin typeface="Share Tech" panose="020B0604020202020204" charset="0"/>
              </a:rPr>
              <a:t> can be </a:t>
            </a:r>
            <a:r>
              <a:rPr lang="tr-TR" sz="2000" b="1" dirty="0" err="1">
                <a:latin typeface="Share Tech" panose="020B0604020202020204" charset="0"/>
              </a:rPr>
              <a:t>used</a:t>
            </a:r>
            <a:r>
              <a:rPr lang="tr-TR" sz="2000" b="1" dirty="0">
                <a:latin typeface="Share Tech" panose="020B060402020202020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latin typeface="Share Tech" panose="020B0604020202020204" charset="0"/>
              </a:rPr>
              <a:t>Training can be </a:t>
            </a:r>
            <a:r>
              <a:rPr lang="tr-TR" sz="2000" b="1" dirty="0" err="1">
                <a:latin typeface="Share Tech" panose="020B0604020202020204" charset="0"/>
              </a:rPr>
              <a:t>held</a:t>
            </a:r>
            <a:r>
              <a:rPr lang="tr-TR" sz="2000" b="1" dirty="0">
                <a:latin typeface="Share Tech" panose="020B0604020202020204" charset="0"/>
              </a:rPr>
              <a:t> on a </a:t>
            </a:r>
            <a:r>
              <a:rPr lang="tr-TR" sz="2000" b="1" dirty="0" err="1">
                <a:latin typeface="Share Tech" panose="020B0604020202020204" charset="0"/>
              </a:rPr>
              <a:t>stronger</a:t>
            </a:r>
            <a:r>
              <a:rPr lang="tr-TR" sz="2000" b="1" dirty="0">
                <a:latin typeface="Share Tech" panose="020B0604020202020204" charset="0"/>
              </a:rPr>
              <a:t> model.</a:t>
            </a:r>
            <a:endParaRPr sz="2000" b="1" dirty="0">
              <a:latin typeface="Share Tech" panose="020B0604020202020204" charset="0"/>
            </a:endParaRPr>
          </a:p>
        </p:txBody>
      </p:sp>
      <p:grpSp>
        <p:nvGrpSpPr>
          <p:cNvPr id="492" name="Google Shape;492;p39"/>
          <p:cNvGrpSpPr/>
          <p:nvPr/>
        </p:nvGrpSpPr>
        <p:grpSpPr>
          <a:xfrm>
            <a:off x="6618137" y="-14242"/>
            <a:ext cx="1386450" cy="1093595"/>
            <a:chOff x="6618137" y="-14242"/>
            <a:chExt cx="1386450" cy="1093595"/>
          </a:xfrm>
        </p:grpSpPr>
        <p:grpSp>
          <p:nvGrpSpPr>
            <p:cNvPr id="493" name="Google Shape;493;p39"/>
            <p:cNvGrpSpPr/>
            <p:nvPr/>
          </p:nvGrpSpPr>
          <p:grpSpPr>
            <a:xfrm>
              <a:off x="661813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4" name="Google Shape;494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5" name="Google Shape;495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" name="Google Shape;496;p39"/>
            <p:cNvGrpSpPr/>
            <p:nvPr/>
          </p:nvGrpSpPr>
          <p:grpSpPr>
            <a:xfrm>
              <a:off x="7090862" y="-14242"/>
              <a:ext cx="441000" cy="1093595"/>
              <a:chOff x="6371187" y="232700"/>
              <a:chExt cx="441000" cy="1093595"/>
            </a:xfrm>
          </p:grpSpPr>
          <p:cxnSp>
            <p:nvCxnSpPr>
              <p:cNvPr id="497" name="Google Shape;497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98" name="Google Shape;498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9" name="Google Shape;499;p39"/>
            <p:cNvGrpSpPr/>
            <p:nvPr/>
          </p:nvGrpSpPr>
          <p:grpSpPr>
            <a:xfrm>
              <a:off x="7563587" y="-14242"/>
              <a:ext cx="441000" cy="1093595"/>
              <a:chOff x="6371187" y="232700"/>
              <a:chExt cx="441000" cy="1093595"/>
            </a:xfrm>
          </p:grpSpPr>
          <p:cxnSp>
            <p:nvCxnSpPr>
              <p:cNvPr id="500" name="Google Shape;500;p39"/>
              <p:cNvCxnSpPr/>
              <p:nvPr/>
            </p:nvCxnSpPr>
            <p:spPr>
              <a:xfrm>
                <a:off x="6371187" y="885295"/>
                <a:ext cx="441000" cy="44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1" name="Google Shape;501;p39"/>
              <p:cNvCxnSpPr/>
              <p:nvPr/>
            </p:nvCxnSpPr>
            <p:spPr>
              <a:xfrm rot="10800000">
                <a:off x="6372961" y="232700"/>
                <a:ext cx="0" cy="65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2" name="Google Shape;502;p39"/>
          <p:cNvGrpSpPr/>
          <p:nvPr/>
        </p:nvGrpSpPr>
        <p:grpSpPr>
          <a:xfrm>
            <a:off x="1115350" y="4110675"/>
            <a:ext cx="987245" cy="256500"/>
            <a:chOff x="713275" y="4065425"/>
            <a:chExt cx="987245" cy="256500"/>
          </a:xfrm>
        </p:grpSpPr>
        <p:sp>
          <p:nvSpPr>
            <p:cNvPr id="503" name="Google Shape;503;p39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>
            <a:off x="3831439" y="7558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4818745" y="5393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3337645" y="4347600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8430729" y="4347600"/>
            <a:ext cx="8895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Google Shape;510;p39"/>
          <p:cNvCxnSpPr>
            <a:cxnSpLocks/>
          </p:cNvCxnSpPr>
          <p:nvPr/>
        </p:nvCxnSpPr>
        <p:spPr>
          <a:xfrm>
            <a:off x="-45908" y="1200469"/>
            <a:ext cx="338355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6041476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8" name="Google Shape;682;p47">
            <a:extLst>
              <a:ext uri="{FF2B5EF4-FFF2-40B4-BE49-F238E27FC236}">
                <a16:creationId xmlns:a16="http://schemas.microsoft.com/office/drawing/2014/main" id="{3E98F1D5-2964-9955-97F6-5FD3F4CC6B8C}"/>
              </a:ext>
            </a:extLst>
          </p:cNvPr>
          <p:cNvSpPr/>
          <p:nvPr/>
        </p:nvSpPr>
        <p:spPr>
          <a:xfrm>
            <a:off x="777198" y="1204959"/>
            <a:ext cx="7628467" cy="356641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67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295D7-DD02-FBF7-9F75-D82D3C60A9F7}"/>
              </a:ext>
            </a:extLst>
          </p:cNvPr>
          <p:cNvSpPr txBox="1"/>
          <p:nvPr/>
        </p:nvSpPr>
        <p:spPr>
          <a:xfrm>
            <a:off x="1167306" y="1381098"/>
            <a:ext cx="677501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Abadi, M., Agarwal, A., Barham, P.,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Brevdo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E., Chen, Z.,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Citro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C., ... &amp; Zheng, X. (2016). TensorFlow: Large-scale machine learning on heterogeneous systems.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arXiv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 preprint arXiv:1603.04467.</a:t>
            </a:r>
            <a:endParaRPr lang="tr-TR" sz="1700" b="1" i="0" dirty="0">
              <a:solidFill>
                <a:schemeClr val="tx1"/>
              </a:solidFill>
              <a:effectLst/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Duarte, F., &amp;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Ratti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 (2018). The impact of autonomous vehicles on cities: A review. </a:t>
            </a:r>
            <a:r>
              <a:rPr lang="en-US" sz="1700" b="1" i="1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Journal of Urban Technology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 </a:t>
            </a:r>
            <a:r>
              <a:rPr lang="en-US" sz="1700" b="1" i="1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25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(4), 3-18.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Goodfellow, I.,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Bengio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Y., &amp; Courville, A. (2016). Deep learning. MIT Press.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Gärtner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T.,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Happ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C., &amp; Schade, W. (2019). Autonomous vehicles and their impact on public transport: A review of technological, economic, and social aspects. Transportation Research Part C: Emerging Technologies, 102, 43-59.</a:t>
            </a:r>
            <a:endParaRPr lang="tr-TR" sz="1700" b="1" dirty="0">
              <a:solidFill>
                <a:schemeClr val="tx1"/>
              </a:solidFill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Kingma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, D. P., &amp; Ba, J. (2014). Adam: A method for stochastic optimization. </a:t>
            </a:r>
            <a:r>
              <a:rPr lang="en-US" sz="1700" b="1" i="0" dirty="0" err="1">
                <a:solidFill>
                  <a:schemeClr val="tx1"/>
                </a:solidFill>
                <a:effectLst/>
                <a:latin typeface="Share Tech" panose="020B0604020202020204" charset="0"/>
              </a:rPr>
              <a:t>arXiv</a:t>
            </a:r>
            <a:r>
              <a:rPr lang="en-US" sz="1700" b="1" i="0" dirty="0">
                <a:solidFill>
                  <a:schemeClr val="tx1"/>
                </a:solidFill>
                <a:effectLst/>
                <a:latin typeface="Share Tech" panose="020B0604020202020204" charset="0"/>
              </a:rPr>
              <a:t> preprint arXiv:1412.6980.</a:t>
            </a:r>
            <a:endParaRPr lang="tr-TR" sz="1700" b="1" i="0" dirty="0">
              <a:solidFill>
                <a:schemeClr val="tx1"/>
              </a:solidFill>
              <a:effectLst/>
              <a:latin typeface="Share Tech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1"/>
              </a:solidFill>
              <a:latin typeface="Share Tech" panose="020B0604020202020204" charset="0"/>
            </a:endParaRPr>
          </a:p>
        </p:txBody>
      </p:sp>
      <p:sp>
        <p:nvSpPr>
          <p:cNvPr id="10" name="Google Shape;559;p42">
            <a:extLst>
              <a:ext uri="{FF2B5EF4-FFF2-40B4-BE49-F238E27FC236}">
                <a16:creationId xmlns:a16="http://schemas.microsoft.com/office/drawing/2014/main" id="{CD57BB42-279E-DCCB-FE2D-0870F1DF4B13}"/>
              </a:ext>
            </a:extLst>
          </p:cNvPr>
          <p:cNvSpPr/>
          <p:nvPr/>
        </p:nvSpPr>
        <p:spPr>
          <a:xfrm>
            <a:off x="2487750" y="333088"/>
            <a:ext cx="4168500" cy="553968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60;p42">
            <a:extLst>
              <a:ext uri="{FF2B5EF4-FFF2-40B4-BE49-F238E27FC236}">
                <a16:creationId xmlns:a16="http://schemas.microsoft.com/office/drawing/2014/main" id="{D56E97AB-59F4-BFC2-FC14-EE7532E1D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9313" y="269138"/>
            <a:ext cx="2811000" cy="723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REFERENCES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63451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8"/>
          <p:cNvGrpSpPr/>
          <p:nvPr/>
        </p:nvGrpSpPr>
        <p:grpSpPr>
          <a:xfrm>
            <a:off x="414473" y="265408"/>
            <a:ext cx="987245" cy="256500"/>
            <a:chOff x="713275" y="4065425"/>
            <a:chExt cx="987245" cy="256500"/>
          </a:xfrm>
        </p:grpSpPr>
        <p:sp>
          <p:nvSpPr>
            <p:cNvPr id="477" name="Google Shape;477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7742282" y="4593992"/>
            <a:ext cx="987245" cy="256500"/>
            <a:chOff x="713275" y="4065425"/>
            <a:chExt cx="987245" cy="256500"/>
          </a:xfrm>
        </p:grpSpPr>
        <p:sp>
          <p:nvSpPr>
            <p:cNvPr id="481" name="Google Shape;481;p38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29;p45">
            <a:extLst>
              <a:ext uri="{FF2B5EF4-FFF2-40B4-BE49-F238E27FC236}">
                <a16:creationId xmlns:a16="http://schemas.microsoft.com/office/drawing/2014/main" id="{15E3E46C-B170-F582-AE0F-03D3580B1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239" y="1778596"/>
            <a:ext cx="4195522" cy="1586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dirty="0"/>
              <a:t>THANK YOU FOR YOUR ATTENTION!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275347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6245173" y="1272765"/>
            <a:ext cx="1017300" cy="469200"/>
            <a:chOff x="5755013" y="1285875"/>
            <a:chExt cx="1017300" cy="469200"/>
          </a:xfrm>
        </p:grpSpPr>
        <p:sp>
          <p:nvSpPr>
            <p:cNvPr id="324" name="Google Shape;324;p33"/>
            <p:cNvSpPr/>
            <p:nvPr/>
          </p:nvSpPr>
          <p:spPr>
            <a:xfrm>
              <a:off x="58864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755013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3431353" y="1285875"/>
            <a:ext cx="1017300" cy="469200"/>
            <a:chOff x="3219088" y="1285875"/>
            <a:chExt cx="1017300" cy="469200"/>
          </a:xfrm>
        </p:grpSpPr>
        <p:sp>
          <p:nvSpPr>
            <p:cNvPr id="327" name="Google Shape;327;p33"/>
            <p:cNvSpPr/>
            <p:nvPr/>
          </p:nvSpPr>
          <p:spPr>
            <a:xfrm>
              <a:off x="33504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219088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3"/>
          <p:cNvGrpSpPr/>
          <p:nvPr/>
        </p:nvGrpSpPr>
        <p:grpSpPr>
          <a:xfrm>
            <a:off x="681699" y="1315579"/>
            <a:ext cx="1017300" cy="469200"/>
            <a:chOff x="683175" y="1285875"/>
            <a:chExt cx="1017300" cy="469200"/>
          </a:xfrm>
        </p:grpSpPr>
        <p:sp>
          <p:nvSpPr>
            <p:cNvPr id="330" name="Google Shape;330;p33"/>
            <p:cNvSpPr/>
            <p:nvPr/>
          </p:nvSpPr>
          <p:spPr>
            <a:xfrm>
              <a:off x="8145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683175" y="1285875"/>
              <a:ext cx="885900" cy="469200"/>
            </a:xfrm>
            <a:prstGeom prst="snip2DiagRect">
              <a:avLst>
                <a:gd name="adj1" fmla="val 0"/>
                <a:gd name="adj2" fmla="val 42647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subTitle" idx="1"/>
          </p:nvPr>
        </p:nvSpPr>
        <p:spPr>
          <a:xfrm>
            <a:off x="649367" y="259758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ABOUT THE PROJECT</a:t>
            </a:r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15"/>
          </p:nvPr>
        </p:nvSpPr>
        <p:spPr>
          <a:xfrm>
            <a:off x="720300" y="452325"/>
            <a:ext cx="7176000" cy="723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TABLE OF CONTENTS</a:t>
            </a:r>
            <a:endParaRPr sz="3500"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764472" y="1272118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2"/>
          </p:nvPr>
        </p:nvSpPr>
        <p:spPr>
          <a:xfrm>
            <a:off x="3120553" y="2872480"/>
            <a:ext cx="2750950" cy="1569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About</a:t>
            </a:r>
            <a:r>
              <a:rPr lang="tr-TR" sz="2000" b="1" dirty="0">
                <a:latin typeface="Share Tech" panose="020B0604020202020204" charset="0"/>
              </a:rPr>
              <a:t> 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The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methods</a:t>
            </a:r>
            <a:r>
              <a:rPr lang="tr-TR" sz="2000" b="1" dirty="0">
                <a:latin typeface="Share Tech" panose="020B0604020202020204" charset="0"/>
              </a:rPr>
              <a:t> </a:t>
            </a:r>
            <a:r>
              <a:rPr lang="tr-TR" sz="2000" b="1" dirty="0" err="1">
                <a:latin typeface="Share Tech" panose="020B0604020202020204" charset="0"/>
              </a:rPr>
              <a:t>used</a:t>
            </a:r>
            <a:endParaRPr lang="tr-TR" sz="2000" b="1" dirty="0">
              <a:latin typeface="Share Tech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Results</a:t>
            </a:r>
            <a:endParaRPr sz="2000" b="1" dirty="0">
              <a:latin typeface="Share Tech" panose="020B0604020202020204" charset="0"/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3489417" y="1238250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4"/>
          </p:nvPr>
        </p:nvSpPr>
        <p:spPr>
          <a:xfrm>
            <a:off x="6262123" y="1230315"/>
            <a:ext cx="623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3370499" y="2128627"/>
            <a:ext cx="23868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000" dirty="0"/>
              <a:t>METHODOLOGY</a:t>
            </a:r>
            <a:endParaRPr sz="30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18"/>
          </p:nvPr>
        </p:nvSpPr>
        <p:spPr>
          <a:xfrm>
            <a:off x="6295692" y="2134587"/>
            <a:ext cx="2387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3000" dirty="0"/>
              <a:t>FUTURE WORK</a:t>
            </a:r>
            <a:endParaRPr sz="3000" dirty="0"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52" name="Google Shape;352;p3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35;p33">
            <a:extLst>
              <a:ext uri="{FF2B5EF4-FFF2-40B4-BE49-F238E27FC236}">
                <a16:creationId xmlns:a16="http://schemas.microsoft.com/office/drawing/2014/main" id="{6F8AD023-5447-F898-80E0-6048FD7C9041}"/>
              </a:ext>
            </a:extLst>
          </p:cNvPr>
          <p:cNvSpPr txBox="1">
            <a:spLocks/>
          </p:cNvSpPr>
          <p:nvPr/>
        </p:nvSpPr>
        <p:spPr>
          <a:xfrm>
            <a:off x="395182" y="2834164"/>
            <a:ext cx="275095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hare Tech" panose="020B0604020202020204" charset="0"/>
              </a:rPr>
              <a:t>What is autonomous public transport?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hare Tech" panose="020B0604020202020204" charset="0"/>
              </a:rPr>
              <a:t>Why do we need emotion recognition system?</a:t>
            </a:r>
          </a:p>
        </p:txBody>
      </p:sp>
      <p:sp>
        <p:nvSpPr>
          <p:cNvPr id="23" name="Google Shape;335;p33">
            <a:extLst>
              <a:ext uri="{FF2B5EF4-FFF2-40B4-BE49-F238E27FC236}">
                <a16:creationId xmlns:a16="http://schemas.microsoft.com/office/drawing/2014/main" id="{5842CA21-1FEB-48E5-C926-7607643599A0}"/>
              </a:ext>
            </a:extLst>
          </p:cNvPr>
          <p:cNvSpPr txBox="1">
            <a:spLocks/>
          </p:cNvSpPr>
          <p:nvPr/>
        </p:nvSpPr>
        <p:spPr>
          <a:xfrm>
            <a:off x="6068000" y="2868523"/>
            <a:ext cx="275095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bel"/>
              <a:buNone/>
              <a:defRPr sz="1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Strengths</a:t>
            </a:r>
            <a:endParaRPr lang="tr-TR" sz="2000" b="1" dirty="0">
              <a:latin typeface="Share Tech" panose="020B060402020202020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b="1" dirty="0" err="1">
                <a:latin typeface="Share Tech" panose="020B0604020202020204" charset="0"/>
              </a:rPr>
              <a:t>Concerns</a:t>
            </a:r>
            <a:endParaRPr lang="en-US" sz="2000" b="1" dirty="0">
              <a:latin typeface="Share Tech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urkey's first driverless metro train to open on Friday">
            <a:extLst>
              <a:ext uri="{FF2B5EF4-FFF2-40B4-BE49-F238E27FC236}">
                <a16:creationId xmlns:a16="http://schemas.microsoft.com/office/drawing/2014/main" id="{367E9F89-3F35-EADE-004D-D1CA7B955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5" r="8153"/>
          <a:stretch/>
        </p:blipFill>
        <p:spPr bwMode="auto">
          <a:xfrm>
            <a:off x="5960511" y="-25063"/>
            <a:ext cx="3200645" cy="516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14475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869175" y="937324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3968624" y="1155033"/>
            <a:ext cx="532938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 err="1"/>
              <a:t>Autonomous</a:t>
            </a:r>
            <a:r>
              <a:rPr lang="tr-TR" sz="3000" dirty="0"/>
              <a:t> </a:t>
            </a:r>
            <a:r>
              <a:rPr lang="tr-TR" sz="3000" dirty="0" err="1"/>
              <a:t>Public</a:t>
            </a:r>
            <a:r>
              <a:rPr lang="tr-TR" sz="3000" dirty="0"/>
              <a:t> Transport</a:t>
            </a:r>
            <a:endParaRPr sz="3000" dirty="0"/>
          </a:p>
        </p:txBody>
      </p:sp>
      <p:sp>
        <p:nvSpPr>
          <p:cNvPr id="383" name="Google Shape;383;p35"/>
          <p:cNvSpPr/>
          <p:nvPr/>
        </p:nvSpPr>
        <p:spPr>
          <a:xfrm>
            <a:off x="1135875" y="1594549"/>
            <a:ext cx="2107500" cy="19791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1721725" y="1911182"/>
            <a:ext cx="935735" cy="1345856"/>
            <a:chOff x="-1581150" y="-352425"/>
            <a:chExt cx="1238400" cy="1781175"/>
          </a:xfrm>
        </p:grpSpPr>
        <p:sp>
          <p:nvSpPr>
            <p:cNvPr id="385" name="Google Shape;385;p35"/>
            <p:cNvSpPr/>
            <p:nvPr/>
          </p:nvSpPr>
          <p:spPr>
            <a:xfrm>
              <a:off x="-1123950" y="-352425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-1581150" y="323850"/>
              <a:ext cx="781200" cy="11049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5"/>
          <p:cNvSpPr/>
          <p:nvPr/>
        </p:nvSpPr>
        <p:spPr>
          <a:xfrm>
            <a:off x="2657450" y="-2998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-238150" y="309105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473038" y="3931200"/>
            <a:ext cx="1433100" cy="1345800"/>
          </a:xfrm>
          <a:prstGeom prst="snip2DiagRect">
            <a:avLst>
              <a:gd name="adj1" fmla="val 0"/>
              <a:gd name="adj2" fmla="val 3022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/>
          <p:nvPr/>
        </p:nvSpPr>
        <p:spPr>
          <a:xfrm>
            <a:off x="970250" y="1644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 rot="10800000">
            <a:off x="3782728" y="4392835"/>
            <a:ext cx="5771207" cy="1211775"/>
            <a:chOff x="-365050" y="-837825"/>
            <a:chExt cx="5140350" cy="1211775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839600" y="373950"/>
              <a:ext cx="393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4" name="Google Shape;394;p35"/>
          <p:cNvGrpSpPr/>
          <p:nvPr/>
        </p:nvGrpSpPr>
        <p:grpSpPr>
          <a:xfrm>
            <a:off x="7443475" y="610425"/>
            <a:ext cx="987245" cy="256500"/>
            <a:chOff x="713275" y="4065425"/>
            <a:chExt cx="987245" cy="256500"/>
          </a:xfrm>
        </p:grpSpPr>
        <p:sp>
          <p:nvSpPr>
            <p:cNvPr id="395" name="Google Shape;395;p35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5"/>
          <p:cNvSpPr txBox="1">
            <a:spLocks noGrp="1"/>
          </p:cNvSpPr>
          <p:nvPr>
            <p:ph type="subTitle" idx="1"/>
          </p:nvPr>
        </p:nvSpPr>
        <p:spPr>
          <a:xfrm>
            <a:off x="3510076" y="1675765"/>
            <a:ext cx="5447658" cy="264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Autonomous public transport refers to the use of self-driving vehicles for public transportation purposes (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Gärtner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et al., 2019).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0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Autonomous public transport has the potential to increase efficiency and reduce costs, as well as improve safety by eliminating human error (</a:t>
            </a:r>
            <a:r>
              <a:rPr lang="tr-TR" sz="20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Duarte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et al., 2021).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2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TYPES OF AUTONOMOUS TRANSPORTS</a:t>
            </a:r>
            <a:endParaRPr sz="3500" dirty="0"/>
          </a:p>
        </p:txBody>
      </p:sp>
      <p:sp>
        <p:nvSpPr>
          <p:cNvPr id="807" name="Google Shape;807;p52"/>
          <p:cNvSpPr txBox="1"/>
          <p:nvPr/>
        </p:nvSpPr>
        <p:spPr>
          <a:xfrm>
            <a:off x="750714" y="3760592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METRO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3483683" y="3760592"/>
            <a:ext cx="217585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BUS / SHUTTLE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6694988" y="3760592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ROBOTAXI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824" name="Google Shape;824;p52"/>
          <p:cNvGrpSpPr/>
          <p:nvPr/>
        </p:nvGrpSpPr>
        <p:grpSpPr>
          <a:xfrm>
            <a:off x="4219325" y="1094903"/>
            <a:ext cx="987245" cy="256500"/>
            <a:chOff x="713275" y="4065425"/>
            <a:chExt cx="987245" cy="256500"/>
          </a:xfrm>
        </p:grpSpPr>
        <p:sp>
          <p:nvSpPr>
            <p:cNvPr id="825" name="Google Shape;825;p52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8" name="Google Shape;828;p52"/>
          <p:cNvSpPr/>
          <p:nvPr/>
        </p:nvSpPr>
        <p:spPr>
          <a:xfrm>
            <a:off x="8183820" y="4634421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2"/>
          <p:cNvSpPr/>
          <p:nvPr/>
        </p:nvSpPr>
        <p:spPr>
          <a:xfrm>
            <a:off x="623086" y="44419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16685A-3306-CC25-A277-601419B0E2A7}"/>
              </a:ext>
            </a:extLst>
          </p:cNvPr>
          <p:cNvCxnSpPr/>
          <p:nvPr/>
        </p:nvCxnSpPr>
        <p:spPr>
          <a:xfrm>
            <a:off x="0" y="24638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ue and white bus&#10;&#10;Description automatically generated with medium confidence">
            <a:extLst>
              <a:ext uri="{FF2B5EF4-FFF2-40B4-BE49-F238E27FC236}">
                <a16:creationId xmlns:a16="http://schemas.microsoft.com/office/drawing/2014/main" id="{A51E0859-3614-4583-C56E-6CB0CB24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49" y="1460086"/>
            <a:ext cx="3113713" cy="2223328"/>
          </a:xfrm>
          <a:prstGeom prst="rect">
            <a:avLst/>
          </a:prstGeom>
        </p:spPr>
      </p:pic>
      <p:pic>
        <p:nvPicPr>
          <p:cNvPr id="12" name="Picture 11" descr="A yellow car with a light on top&#10;&#10;Description automatically generated with low confidence">
            <a:extLst>
              <a:ext uri="{FF2B5EF4-FFF2-40B4-BE49-F238E27FC236}">
                <a16:creationId xmlns:a16="http://schemas.microsoft.com/office/drawing/2014/main" id="{BB0177C5-E51A-26A5-C8C2-9E1284398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93"/>
          <a:stretch/>
        </p:blipFill>
        <p:spPr>
          <a:xfrm>
            <a:off x="5938935" y="1489254"/>
            <a:ext cx="3205065" cy="213596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7665BE08-9C66-AC91-E7B7-8EDA84AB6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52"/>
          <a:stretch/>
        </p:blipFill>
        <p:spPr>
          <a:xfrm flipH="1">
            <a:off x="-1" y="310650"/>
            <a:ext cx="2700884" cy="344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ider Man2 Spider Man2train Fight GIF - Spider Man2 Spider Man Spider  Man2Train Fight - Discover &amp; Share GIFs">
            <a:extLst>
              <a:ext uri="{FF2B5EF4-FFF2-40B4-BE49-F238E27FC236}">
                <a16:creationId xmlns:a16="http://schemas.microsoft.com/office/drawing/2014/main" id="{084824CE-C819-0698-E827-C4B489DF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4"/>
          <a:stretch/>
        </p:blipFill>
        <p:spPr bwMode="auto">
          <a:xfrm>
            <a:off x="5108920" y="1105"/>
            <a:ext cx="403508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715500" y="2084596"/>
            <a:ext cx="403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 err="1"/>
              <a:t>Emotion</a:t>
            </a:r>
            <a:r>
              <a:rPr lang="tr-TR" sz="3500" dirty="0"/>
              <a:t> </a:t>
            </a:r>
            <a:r>
              <a:rPr lang="tr-TR" sz="3500" dirty="0" err="1"/>
              <a:t>Recognition</a:t>
            </a:r>
            <a:r>
              <a:rPr lang="tr-TR" sz="3500" dirty="0"/>
              <a:t> </a:t>
            </a:r>
            <a:r>
              <a:rPr lang="tr-TR" sz="3500" dirty="0" err="1"/>
              <a:t>System</a:t>
            </a:r>
            <a:endParaRPr sz="3500" dirty="0"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713399" y="2629830"/>
            <a:ext cx="4599145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Improved safety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Enhanced customer experience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Improved efficiency and performance</a:t>
            </a:r>
            <a:endParaRPr lang="tr-TR" sz="2500" b="0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grpSp>
        <p:nvGrpSpPr>
          <p:cNvPr id="451" name="Google Shape;451;p37"/>
          <p:cNvGrpSpPr/>
          <p:nvPr/>
        </p:nvGrpSpPr>
        <p:grpSpPr>
          <a:xfrm>
            <a:off x="833125" y="1194557"/>
            <a:ext cx="987245" cy="256500"/>
            <a:chOff x="713275" y="4065425"/>
            <a:chExt cx="987245" cy="256500"/>
          </a:xfrm>
        </p:grpSpPr>
        <p:sp>
          <p:nvSpPr>
            <p:cNvPr id="452" name="Google Shape;452;p37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 rot="10800000">
            <a:off x="5648375" y="3998200"/>
            <a:ext cx="3559050" cy="1211775"/>
            <a:chOff x="-365050" y="-837825"/>
            <a:chExt cx="3559050" cy="1211775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839600" y="373950"/>
              <a:ext cx="2354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58" name="Google Shape;458;p37"/>
          <p:cNvGrpSpPr/>
          <p:nvPr/>
        </p:nvGrpSpPr>
        <p:grpSpPr>
          <a:xfrm>
            <a:off x="-76198" y="-75295"/>
            <a:ext cx="2009569" cy="973361"/>
            <a:chOff x="5205411" y="-75307"/>
            <a:chExt cx="1728661" cy="837300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2" name="Google Shape;462;p37"/>
          <p:cNvSpPr/>
          <p:nvPr/>
        </p:nvSpPr>
        <p:spPr>
          <a:xfrm>
            <a:off x="6749900" y="-1821300"/>
            <a:ext cx="4175400" cy="4175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"/>
          <p:cNvSpPr/>
          <p:nvPr/>
        </p:nvSpPr>
        <p:spPr>
          <a:xfrm>
            <a:off x="3831439" y="858075"/>
            <a:ext cx="987300" cy="2565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4818745" y="641575"/>
            <a:ext cx="493800" cy="256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4FA9438-F9CA-9C5F-C316-FA0799943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3" r="7683"/>
          <a:stretch/>
        </p:blipFill>
        <p:spPr bwMode="auto">
          <a:xfrm>
            <a:off x="6295765" y="-1"/>
            <a:ext cx="2848236" cy="512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" name="Google Shape;359;p34"/>
          <p:cNvSpPr/>
          <p:nvPr/>
        </p:nvSpPr>
        <p:spPr>
          <a:xfrm>
            <a:off x="1234925" y="539375"/>
            <a:ext cx="2489400" cy="24894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1128118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815525" y="1594551"/>
            <a:ext cx="2107500" cy="1116300"/>
          </a:xfrm>
          <a:prstGeom prst="snip2DiagRect">
            <a:avLst>
              <a:gd name="adj1" fmla="val 0"/>
              <a:gd name="adj2" fmla="val 426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title" idx="2"/>
          </p:nvPr>
        </p:nvSpPr>
        <p:spPr>
          <a:xfrm>
            <a:off x="713400" y="2848038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METHODOLOGY</a:t>
            </a:r>
            <a:endParaRPr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234935" y="1602638"/>
            <a:ext cx="12345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tr-TR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 rot="10800000" flipH="1">
            <a:off x="-37975" y="3785650"/>
            <a:ext cx="5124400" cy="462625"/>
            <a:chOff x="384100" y="-88675"/>
            <a:chExt cx="5124400" cy="462625"/>
          </a:xfrm>
        </p:grpSpPr>
        <p:cxnSp>
          <p:nvCxnSpPr>
            <p:cNvPr id="367" name="Google Shape;367;p34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69" name="Google Shape;369;p34"/>
          <p:cNvSpPr/>
          <p:nvPr/>
        </p:nvSpPr>
        <p:spPr>
          <a:xfrm>
            <a:off x="5999142" y="-2011450"/>
            <a:ext cx="5718300" cy="5718300"/>
          </a:xfrm>
          <a:prstGeom prst="ellipse">
            <a:avLst/>
          </a:prstGeom>
          <a:gradFill>
            <a:gsLst>
              <a:gs pos="0">
                <a:srgbClr val="FF296D">
                  <a:alpha val="67058"/>
                </a:srgbClr>
              </a:gs>
              <a:gs pos="30000">
                <a:srgbClr val="FF296D">
                  <a:alpha val="49411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flipH="1">
            <a:off x="476375" y="-12775"/>
            <a:ext cx="5873550" cy="1211775"/>
            <a:chOff x="-365050" y="-837825"/>
            <a:chExt cx="5873550" cy="1211775"/>
          </a:xfrm>
        </p:grpSpPr>
        <p:cxnSp>
          <p:nvCxnSpPr>
            <p:cNvPr id="371" name="Google Shape;371;p34"/>
            <p:cNvCxnSpPr/>
            <p:nvPr/>
          </p:nvCxnSpPr>
          <p:spPr>
            <a:xfrm>
              <a:off x="-365050" y="-837825"/>
              <a:ext cx="1208100" cy="12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4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73" name="Google Shape;373;p34"/>
          <p:cNvGrpSpPr/>
          <p:nvPr/>
        </p:nvGrpSpPr>
        <p:grpSpPr>
          <a:xfrm flipH="1">
            <a:off x="3904902" y="-75295"/>
            <a:ext cx="2009569" cy="973361"/>
            <a:chOff x="5205411" y="-75307"/>
            <a:chExt cx="1728661" cy="837300"/>
          </a:xfrm>
        </p:grpSpPr>
        <p:cxnSp>
          <p:nvCxnSpPr>
            <p:cNvPr id="374" name="Google Shape;374;p34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6" name="Google Shape;376;p34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833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3882457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1159025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6605952" y="1290800"/>
            <a:ext cx="1379100" cy="13791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108657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832101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1385200" y="1545226"/>
            <a:ext cx="926700" cy="8700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title" idx="7"/>
          </p:nvPr>
        </p:nvSpPr>
        <p:spPr>
          <a:xfrm>
            <a:off x="418320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 idx="8"/>
          </p:nvPr>
        </p:nvSpPr>
        <p:spPr>
          <a:xfrm>
            <a:off x="69066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9"/>
          </p:nvPr>
        </p:nvSpPr>
        <p:spPr>
          <a:xfrm>
            <a:off x="720300" y="452325"/>
            <a:ext cx="71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DATASET: FER2013</a:t>
            </a:r>
            <a:endParaRPr sz="3500" dirty="0"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716061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AMOUNT</a:t>
            </a:r>
            <a:endParaRPr dirty="0"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2"/>
          </p:nvPr>
        </p:nvSpPr>
        <p:spPr>
          <a:xfrm>
            <a:off x="716075" y="2993324"/>
            <a:ext cx="2265000" cy="1790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800" b="1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O</a:t>
            </a:r>
            <a:r>
              <a:rPr lang="en-US" sz="1800" b="1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ver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35,000 images of human faces</a:t>
            </a:r>
            <a:endParaRPr lang="tr-TR" sz="1800" b="1" i="0" dirty="0"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Tr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aining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28,709 </a:t>
            </a:r>
            <a:r>
              <a:rPr lang="tr-TR" sz="1800" dirty="0">
                <a:solidFill>
                  <a:schemeClr val="bg1"/>
                </a:solidFill>
                <a:latin typeface="Share Tech" panose="020B0604020202020204" charset="0"/>
              </a:rPr>
              <a:t>V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alidation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3,589</a:t>
            </a:r>
            <a:r>
              <a:rPr lang="tr-TR" sz="1800" dirty="0">
                <a:solidFill>
                  <a:schemeClr val="bg1"/>
                </a:solidFill>
                <a:latin typeface="Share Tech" panose="020B0604020202020204" charset="0"/>
              </a:rPr>
              <a:t>   T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est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set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3,589</a:t>
            </a:r>
            <a:endParaRPr sz="18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3"/>
          </p:nvPr>
        </p:nvSpPr>
        <p:spPr>
          <a:xfrm>
            <a:off x="343949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EMOTIONS</a:t>
            </a:r>
            <a:endParaRPr dirty="0"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4"/>
          </p:nvPr>
        </p:nvSpPr>
        <p:spPr>
          <a:xfrm>
            <a:off x="3439507" y="2887447"/>
            <a:ext cx="2265000" cy="1790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ngr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y                  D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isgusted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                 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Fe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arful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H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appy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  </a:t>
            </a:r>
            <a:r>
              <a:rPr lang="tr-TR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N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eutral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     S</a:t>
            </a:r>
            <a:r>
              <a:rPr lang="en-US" b="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ad</a:t>
            </a:r>
            <a:r>
              <a:rPr lang="tr-TR" dirty="0">
                <a:solidFill>
                  <a:schemeClr val="bg1"/>
                </a:solidFill>
                <a:latin typeface="Share Tech" panose="020B0604020202020204" charset="0"/>
              </a:rPr>
              <a:t>                      S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urprised</a:t>
            </a:r>
            <a:endParaRPr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5"/>
          </p:nvPr>
        </p:nvSpPr>
        <p:spPr>
          <a:xfrm>
            <a:off x="6162949" y="2681125"/>
            <a:ext cx="226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dirty="0"/>
              <a:t>IMAGES</a:t>
            </a:r>
            <a:endParaRPr dirty="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6"/>
          </p:nvPr>
        </p:nvSpPr>
        <p:spPr>
          <a:xfrm>
            <a:off x="6162951" y="2993325"/>
            <a:ext cx="2265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48x48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pixel</a:t>
            </a: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greyscale</a:t>
            </a:r>
            <a:r>
              <a:rPr lang="tr-TR" sz="2000" dirty="0">
                <a:solidFill>
                  <a:schemeClr val="bg1"/>
                </a:solidFill>
                <a:latin typeface="Share Tech" panose="020B060402020202020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Share Tech" panose="020B0604020202020204" charset="0"/>
              </a:rPr>
              <a:t>images</a:t>
            </a:r>
            <a:endParaRPr sz="2000" dirty="0">
              <a:solidFill>
                <a:schemeClr val="bg1"/>
              </a:solidFill>
              <a:latin typeface="Share Tech" panose="020B0604020202020204" charset="0"/>
            </a:endParaRPr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1459750" y="1738050"/>
            <a:ext cx="777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324800" y="4830521"/>
            <a:ext cx="896775" cy="149400"/>
            <a:chOff x="1664075" y="4088600"/>
            <a:chExt cx="896775" cy="149400"/>
          </a:xfrm>
        </p:grpSpPr>
        <p:sp>
          <p:nvSpPr>
            <p:cNvPr id="420" name="Google Shape;42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4201431" y="4801646"/>
            <a:ext cx="896775" cy="149400"/>
            <a:chOff x="1664075" y="4088600"/>
            <a:chExt cx="896775" cy="149400"/>
          </a:xfrm>
        </p:grpSpPr>
        <p:sp>
          <p:nvSpPr>
            <p:cNvPr id="425" name="Google Shape;425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6847064" y="4791242"/>
            <a:ext cx="896775" cy="149400"/>
            <a:chOff x="1664075" y="4088600"/>
            <a:chExt cx="896775" cy="149400"/>
          </a:xfrm>
        </p:grpSpPr>
        <p:sp>
          <p:nvSpPr>
            <p:cNvPr id="430" name="Google Shape;430;p36"/>
            <p:cNvSpPr/>
            <p:nvPr/>
          </p:nvSpPr>
          <p:spPr>
            <a:xfrm>
              <a:off x="1887050" y="4088600"/>
              <a:ext cx="673800" cy="1494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81272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38400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64075" y="4088600"/>
              <a:ext cx="32700" cy="14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6"/>
          <p:cNvSpPr/>
          <p:nvPr/>
        </p:nvSpPr>
        <p:spPr>
          <a:xfrm>
            <a:off x="2914962" y="13815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675737" y="2135001"/>
            <a:ext cx="516000" cy="484500"/>
          </a:xfrm>
          <a:prstGeom prst="snip2DiagRect">
            <a:avLst>
              <a:gd name="adj1" fmla="val 0"/>
              <a:gd name="adj2" fmla="val 230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6"/>
          <p:cNvGrpSpPr/>
          <p:nvPr/>
        </p:nvGrpSpPr>
        <p:grpSpPr>
          <a:xfrm rot="5400000">
            <a:off x="7937100" y="1399875"/>
            <a:ext cx="987245" cy="256500"/>
            <a:chOff x="713275" y="4065425"/>
            <a:chExt cx="987245" cy="256500"/>
          </a:xfrm>
        </p:grpSpPr>
        <p:sp>
          <p:nvSpPr>
            <p:cNvPr id="437" name="Google Shape;437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 rot="5400000">
            <a:off x="219650" y="1997625"/>
            <a:ext cx="987245" cy="256500"/>
            <a:chOff x="713275" y="4065425"/>
            <a:chExt cx="987245" cy="256500"/>
          </a:xfrm>
        </p:grpSpPr>
        <p:sp>
          <p:nvSpPr>
            <p:cNvPr id="441" name="Google Shape;441;p36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/>
              <a:t>SYSTEM DESIGN</a:t>
            </a:r>
            <a:endParaRPr sz="3500" dirty="0"/>
          </a:p>
        </p:txBody>
      </p:sp>
      <p:sp>
        <p:nvSpPr>
          <p:cNvPr id="575" name="Google Shape;575;p43"/>
          <p:cNvSpPr/>
          <p:nvPr/>
        </p:nvSpPr>
        <p:spPr>
          <a:xfrm>
            <a:off x="3585875" y="1848555"/>
            <a:ext cx="1972200" cy="1852200"/>
          </a:xfrm>
          <a:prstGeom prst="snip2DiagRect">
            <a:avLst>
              <a:gd name="adj1" fmla="val 0"/>
              <a:gd name="adj2" fmla="val 23043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43"/>
          <p:cNvGrpSpPr/>
          <p:nvPr/>
        </p:nvGrpSpPr>
        <p:grpSpPr>
          <a:xfrm>
            <a:off x="4271354" y="2030065"/>
            <a:ext cx="1397477" cy="1177846"/>
            <a:chOff x="3609798" y="2411185"/>
            <a:chExt cx="1397477" cy="1177846"/>
          </a:xfrm>
        </p:grpSpPr>
        <p:sp>
          <p:nvSpPr>
            <p:cNvPr id="577" name="Google Shape;577;p43"/>
            <p:cNvSpPr/>
            <p:nvPr/>
          </p:nvSpPr>
          <p:spPr>
            <a:xfrm>
              <a:off x="3609798" y="2588831"/>
              <a:ext cx="711600" cy="1000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136675" y="3224432"/>
              <a:ext cx="870600" cy="95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529268" y="2411185"/>
              <a:ext cx="206471" cy="29202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3"/>
          <p:cNvSpPr txBox="1"/>
          <p:nvPr/>
        </p:nvSpPr>
        <p:spPr>
          <a:xfrm>
            <a:off x="672900" y="1411569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TENSORFLOW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84200" y="1800193"/>
            <a:ext cx="2273300" cy="92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It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is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most-used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library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for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emotion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recognition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(Abadi et al., 2016)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6286550" y="141154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CNN MODEL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6286550" y="1800194"/>
            <a:ext cx="285745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P</a:t>
            </a:r>
            <a:r>
              <a:rPr lang="en-US" sz="1600" i="0" dirty="0" err="1">
                <a:solidFill>
                  <a:schemeClr val="bg1"/>
                </a:solidFill>
                <a:effectLst/>
                <a:latin typeface="Share Tech" panose="020B0604020202020204" charset="0"/>
              </a:rPr>
              <a:t>reparing</a:t>
            </a:r>
            <a:r>
              <a:rPr lang="en-US" sz="1600" i="0" dirty="0">
                <a:solidFill>
                  <a:schemeClr val="bg1"/>
                </a:solidFill>
                <a:effectLst/>
                <a:latin typeface="Share Tech" panose="020B0604020202020204" charset="0"/>
              </a:rPr>
              <a:t> and pre-processing the data, defining the model architecture, training the model, testing</a:t>
            </a: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 (</a:t>
            </a:r>
            <a:r>
              <a:rPr lang="tr-TR" sz="1600" dirty="0" err="1">
                <a:solidFill>
                  <a:schemeClr val="bg1"/>
                </a:solidFill>
                <a:latin typeface="Share Tech" panose="020B0604020202020204" charset="0"/>
              </a:rPr>
              <a:t>Goodfellow</a:t>
            </a:r>
            <a:r>
              <a:rPr lang="tr-TR" sz="1600" dirty="0">
                <a:solidFill>
                  <a:schemeClr val="bg1"/>
                </a:solidFill>
                <a:latin typeface="Share Tech" panose="020B0604020202020204" charset="0"/>
              </a:rPr>
              <a:t> et al., 2016)</a:t>
            </a:r>
            <a:endParaRPr sz="1600" dirty="0">
              <a:solidFill>
                <a:schemeClr val="bg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584200" y="3046170"/>
            <a:ext cx="2273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ADAM OPTIMIZER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562780" y="3435735"/>
            <a:ext cx="2294720" cy="126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G</a:t>
            </a:r>
            <a:r>
              <a:rPr lang="en-US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radient</a:t>
            </a:r>
            <a:r>
              <a:rPr lang="en-US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-based optimization algorithm to optimize the weights of a neural network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(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Kingma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&amp;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Ba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, 2014)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6286550" y="3190102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b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KAGGLE</a:t>
            </a:r>
            <a:endParaRPr sz="2500" b="1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6396620" y="3605072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Training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was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held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 on </a:t>
            </a:r>
            <a:r>
              <a:rPr lang="tr-TR" sz="1600" dirty="0" err="1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Kaggle</a:t>
            </a:r>
            <a:r>
              <a:rPr lang="tr-TR" sz="1600" dirty="0">
                <a:solidFill>
                  <a:schemeClr val="lt1"/>
                </a:solidFill>
                <a:latin typeface="Share Tech" panose="020B0604020202020204" charset="0"/>
                <a:ea typeface="Abel"/>
                <a:cs typeface="Abel"/>
                <a:sym typeface="Abel"/>
              </a:rPr>
              <a:t>.</a:t>
            </a:r>
            <a:endParaRPr sz="1600" dirty="0">
              <a:solidFill>
                <a:schemeClr val="lt1"/>
              </a:solidFill>
              <a:latin typeface="Share Tech" panose="020B0604020202020204" charset="0"/>
              <a:ea typeface="Abel"/>
              <a:cs typeface="Abel"/>
              <a:sym typeface="Abe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3"/>
          <p:cNvCxnSpPr/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3"/>
          <p:cNvCxnSpPr/>
          <p:nvPr/>
        </p:nvCxnSpPr>
        <p:spPr>
          <a:xfrm flipH="1">
            <a:off x="584312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43"/>
          <p:cNvCxnSpPr>
            <a:cxnSpLocks/>
          </p:cNvCxnSpPr>
          <p:nvPr/>
        </p:nvCxnSpPr>
        <p:spPr>
          <a:xfrm rot="10800000">
            <a:off x="58430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43"/>
          <p:cNvSpPr/>
          <p:nvPr/>
        </p:nvSpPr>
        <p:spPr>
          <a:xfrm>
            <a:off x="3242150" y="1358975"/>
            <a:ext cx="1687200" cy="1687200"/>
          </a:xfrm>
          <a:prstGeom prst="ellipse">
            <a:avLst/>
          </a:prstGeom>
          <a:gradFill>
            <a:gsLst>
              <a:gs pos="0">
                <a:srgbClr val="05D8E7">
                  <a:alpha val="70980"/>
                </a:srgbClr>
              </a:gs>
              <a:gs pos="30000">
                <a:srgbClr val="05D8E7">
                  <a:alpha val="48235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3"/>
          <p:cNvGrpSpPr/>
          <p:nvPr/>
        </p:nvGrpSpPr>
        <p:grpSpPr>
          <a:xfrm>
            <a:off x="4755900" y="1156263"/>
            <a:ext cx="987245" cy="256500"/>
            <a:chOff x="713275" y="4065425"/>
            <a:chExt cx="987245" cy="256500"/>
          </a:xfrm>
        </p:grpSpPr>
        <p:sp>
          <p:nvSpPr>
            <p:cNvPr id="596" name="Google Shape;596;p43"/>
            <p:cNvSpPr/>
            <p:nvPr/>
          </p:nvSpPr>
          <p:spPr>
            <a:xfrm>
              <a:off x="713275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78648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444020" y="4065425"/>
              <a:ext cx="256500" cy="256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43"/>
          <p:cNvSpPr/>
          <p:nvPr/>
        </p:nvSpPr>
        <p:spPr>
          <a:xfrm>
            <a:off x="4184536" y="4136425"/>
            <a:ext cx="3411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>
            <a:off x="3391864" y="4136425"/>
            <a:ext cx="710400" cy="256500"/>
          </a:xfrm>
          <a:prstGeom prst="snip2DiagRect">
            <a:avLst>
              <a:gd name="adj1" fmla="val 0"/>
              <a:gd name="adj2" fmla="val 357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852;p69">
            <a:extLst>
              <a:ext uri="{FF2B5EF4-FFF2-40B4-BE49-F238E27FC236}">
                <a16:creationId xmlns:a16="http://schemas.microsoft.com/office/drawing/2014/main" id="{95BA64C3-5086-5E21-C4D6-747997F7DF12}"/>
              </a:ext>
            </a:extLst>
          </p:cNvPr>
          <p:cNvGrpSpPr/>
          <p:nvPr/>
        </p:nvGrpSpPr>
        <p:grpSpPr>
          <a:xfrm>
            <a:off x="4304012" y="2428636"/>
            <a:ext cx="643419" cy="572700"/>
            <a:chOff x="1492675" y="4420975"/>
            <a:chExt cx="481825" cy="438525"/>
          </a:xfrm>
          <a:solidFill>
            <a:schemeClr val="accent6"/>
          </a:solidFill>
        </p:grpSpPr>
        <p:sp>
          <p:nvSpPr>
            <p:cNvPr id="3" name="Google Shape;5853;p69">
              <a:extLst>
                <a:ext uri="{FF2B5EF4-FFF2-40B4-BE49-F238E27FC236}">
                  <a16:creationId xmlns:a16="http://schemas.microsoft.com/office/drawing/2014/main" id="{9B317062-1173-6C46-207F-EB5BFD432D8E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854;p69">
              <a:extLst>
                <a:ext uri="{FF2B5EF4-FFF2-40B4-BE49-F238E27FC236}">
                  <a16:creationId xmlns:a16="http://schemas.microsoft.com/office/drawing/2014/main" id="{5D3CF4F9-E4BB-5982-4674-49EE08A8A0A9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855;p69">
              <a:extLst>
                <a:ext uri="{FF2B5EF4-FFF2-40B4-BE49-F238E27FC236}">
                  <a16:creationId xmlns:a16="http://schemas.microsoft.com/office/drawing/2014/main" id="{28784E08-9399-576D-D769-62ED78620F66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" name="Google Shape;5856;p69">
              <a:extLst>
                <a:ext uri="{FF2B5EF4-FFF2-40B4-BE49-F238E27FC236}">
                  <a16:creationId xmlns:a16="http://schemas.microsoft.com/office/drawing/2014/main" id="{80DC3AB2-9DD8-2A34-7C1E-7EE03BE47B8E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857;p69">
              <a:extLst>
                <a:ext uri="{FF2B5EF4-FFF2-40B4-BE49-F238E27FC236}">
                  <a16:creationId xmlns:a16="http://schemas.microsoft.com/office/drawing/2014/main" id="{90690D41-9C6C-CFA9-4098-3670AD62ACC8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lectric Car Project Proposal by Slidesgo">
  <a:themeElements>
    <a:clrScheme name="Simple Light">
      <a:dk1>
        <a:srgbClr val="030325"/>
      </a:dk1>
      <a:lt1>
        <a:srgbClr val="FFFFFF"/>
      </a:lt1>
      <a:dk2>
        <a:srgbClr val="1B0B52"/>
      </a:dk2>
      <a:lt2>
        <a:srgbClr val="FFFFFF"/>
      </a:lt2>
      <a:accent1>
        <a:srgbClr val="FF296D"/>
      </a:accent1>
      <a:accent2>
        <a:srgbClr val="05D8E7"/>
      </a:accent2>
      <a:accent3>
        <a:srgbClr val="FF296D"/>
      </a:accent3>
      <a:accent4>
        <a:srgbClr val="05D8E7"/>
      </a:accent4>
      <a:accent5>
        <a:srgbClr val="FF296D"/>
      </a:accent5>
      <a:accent6>
        <a:srgbClr val="05D8E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483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Wingdings</vt:lpstr>
      <vt:lpstr>Abel</vt:lpstr>
      <vt:lpstr>Share Tech</vt:lpstr>
      <vt:lpstr>Electric Car Project Proposal by Slidesgo</vt:lpstr>
      <vt:lpstr>Passenger Emotion Recognition System for Autonomous Public Transports</vt:lpstr>
      <vt:lpstr>TABLE OF CONTENTS</vt:lpstr>
      <vt:lpstr>ABOUT THE PROJECT</vt:lpstr>
      <vt:lpstr>Autonomous Public Transport</vt:lpstr>
      <vt:lpstr>TYPES OF AUTONOMOUS TRANSPORTS</vt:lpstr>
      <vt:lpstr>Emotion Recognition System</vt:lpstr>
      <vt:lpstr>METHODOLOGY</vt:lpstr>
      <vt:lpstr>02</vt:lpstr>
      <vt:lpstr>SYSTEM DESIGN</vt:lpstr>
      <vt:lpstr>PowerPoint Presentation</vt:lpstr>
      <vt:lpstr>FUTURE WORK</vt:lpstr>
      <vt:lpstr>STRENGTHS AND CONCERNS</vt:lpstr>
      <vt:lpstr>FUTURE WORK</vt:lpstr>
      <vt:lpstr>REFERENCES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 Emotion Recognition System for Autonomous Public Transport</dc:title>
  <cp:lastModifiedBy>Hatice Sebla KARABUNAR</cp:lastModifiedBy>
  <cp:revision>9</cp:revision>
  <dcterms:modified xsi:type="dcterms:W3CDTF">2023-01-05T09:38:48Z</dcterms:modified>
</cp:coreProperties>
</file>